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60b9d1ceb159839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60b9d1ceb159839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5cec140c69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5cec140c69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5cec140c69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5cec140c69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5cec140c69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5cec140c69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5cec140c69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5cec140c69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5cec140c6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5cec140c6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5cec140c69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5cec140c69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56150" y="1273600"/>
            <a:ext cx="46923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2600"/>
              <a:t>T</a:t>
            </a:r>
            <a:r>
              <a:rPr lang="en-GB" sz="2600"/>
              <a:t>he Development and </a:t>
            </a:r>
            <a:endParaRPr sz="2600"/>
          </a:p>
          <a:p>
            <a:pPr indent="0" lvl="0" marL="0" rtl="0" algn="ctr">
              <a:spcBef>
                <a:spcPts val="0"/>
              </a:spcBef>
              <a:spcAft>
                <a:spcPts val="0"/>
              </a:spcAft>
              <a:buNone/>
            </a:pPr>
            <a:r>
              <a:rPr lang="en-GB" sz="2600"/>
              <a:t>Practice of AI Technology </a:t>
            </a:r>
            <a:endParaRPr sz="2600"/>
          </a:p>
          <a:p>
            <a:pPr indent="0" lvl="0" marL="0" rtl="0" algn="ctr">
              <a:spcBef>
                <a:spcPts val="0"/>
              </a:spcBef>
              <a:spcAft>
                <a:spcPts val="0"/>
              </a:spcAft>
              <a:buNone/>
            </a:pPr>
            <a:r>
              <a:rPr lang="en-GB" sz="2600"/>
              <a:t>for Contemporary Popular </a:t>
            </a:r>
            <a:endParaRPr sz="2600"/>
          </a:p>
          <a:p>
            <a:pPr indent="0" lvl="0" marL="0" rtl="0" algn="ctr">
              <a:spcBef>
                <a:spcPts val="0"/>
              </a:spcBef>
              <a:spcAft>
                <a:spcPts val="0"/>
              </a:spcAft>
              <a:buNone/>
            </a:pPr>
            <a:r>
              <a:rPr lang="en-GB" sz="2600"/>
              <a:t>Music Production</a:t>
            </a:r>
            <a:endParaRPr sz="2600"/>
          </a:p>
        </p:txBody>
      </p:sp>
      <p:pic>
        <p:nvPicPr>
          <p:cNvPr id="229" name="Google Shape;229;p17"/>
          <p:cNvPicPr preferRelativeResize="0"/>
          <p:nvPr/>
        </p:nvPicPr>
        <p:blipFill rotWithShape="1">
          <a:blip r:embed="rId3">
            <a:alphaModFix/>
          </a:blip>
          <a:srcRect b="0" l="999" r="0" t="-2354"/>
          <a:stretch/>
        </p:blipFill>
        <p:spPr>
          <a:xfrm>
            <a:off x="0" y="0"/>
            <a:ext cx="5188200" cy="5143500"/>
          </a:xfrm>
          <a:prstGeom prst="rtTriangle">
            <a:avLst/>
          </a:prstGeom>
          <a:noFill/>
          <a:ln>
            <a:noFill/>
          </a:ln>
        </p:spPr>
      </p:pic>
      <p:sp>
        <p:nvSpPr>
          <p:cNvPr id="230" name="Google Shape;230;p17"/>
          <p:cNvSpPr/>
          <p:nvPr/>
        </p:nvSpPr>
        <p:spPr>
          <a:xfrm flipH="1" rot="10800000">
            <a:off x="0" y="0"/>
            <a:ext cx="2285700" cy="2277300"/>
          </a:xfrm>
          <a:prstGeom prst="diagStripe">
            <a:avLst>
              <a:gd fmla="val 50000" name="adj"/>
            </a:avLst>
          </a:prstGeom>
          <a:solidFill>
            <a:srgbClr val="0145AC"/>
          </a:solidFill>
          <a:ln cap="flat" cmpd="sng" w="9525">
            <a:solidFill>
              <a:srgbClr val="0145A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231" name="Google Shape;231;p17"/>
          <p:cNvPicPr preferRelativeResize="0"/>
          <p:nvPr/>
        </p:nvPicPr>
        <p:blipFill>
          <a:blip r:embed="rId4">
            <a:alphaModFix/>
          </a:blip>
          <a:stretch>
            <a:fillRect/>
          </a:stretch>
        </p:blipFill>
        <p:spPr>
          <a:xfrm rot="10800000">
            <a:off x="6127500" y="0"/>
            <a:ext cx="3016500" cy="2533200"/>
          </a:xfrm>
          <a:prstGeom prst="rtTriangle">
            <a:avLst/>
          </a:prstGeom>
          <a:noFill/>
          <a:ln>
            <a:noFill/>
          </a:ln>
        </p:spPr>
      </p:pic>
      <p:sp>
        <p:nvSpPr>
          <p:cNvPr id="232" name="Google Shape;232;p17"/>
          <p:cNvSpPr txBox="1"/>
          <p:nvPr/>
        </p:nvSpPr>
        <p:spPr>
          <a:xfrm>
            <a:off x="5988675" y="3984625"/>
            <a:ext cx="34125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200">
                <a:solidFill>
                  <a:schemeClr val="lt1"/>
                </a:solidFill>
                <a:latin typeface="Lato"/>
                <a:ea typeface="Lato"/>
                <a:cs typeface="Lato"/>
                <a:sym typeface="Lato"/>
              </a:rPr>
              <a:t>Team No. 28</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ID: 2001477</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Name: Md. Sifat Mahmud</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ST name: Farah and Sania</a:t>
            </a:r>
            <a:endParaRPr sz="12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6"/>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PROCEDURE</a:t>
            </a:r>
            <a:endParaRPr/>
          </a:p>
        </p:txBody>
      </p:sp>
      <p:sp>
        <p:nvSpPr>
          <p:cNvPr id="291" name="Google Shape;291;p26"/>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FFFFFF"/>
              </a:buClr>
              <a:buSzPts val="1300"/>
              <a:buChar char="❖"/>
            </a:pPr>
            <a:r>
              <a:rPr lang="en-GB">
                <a:solidFill>
                  <a:srgbClr val="FFFFFF"/>
                </a:solidFill>
              </a:rPr>
              <a:t>Collaboration Introduction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Tool Demonstration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Hands-On Experimentation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Feedback and Follow-Up</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Tool Adaptation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Outcome Submission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Interviews</a:t>
            </a:r>
            <a:endParaRPr>
              <a:solidFill>
                <a:srgbClr val="FFFFFF"/>
              </a:solidFill>
            </a:endParaRPr>
          </a:p>
          <a:p>
            <a:pPr indent="0" lvl="0" marL="457200" rtl="0" algn="l">
              <a:lnSpc>
                <a:spcPct val="150000"/>
              </a:lnSpc>
              <a:spcBef>
                <a:spcPts val="1600"/>
              </a:spcBef>
              <a:spcAft>
                <a:spcPts val="1600"/>
              </a:spcAft>
              <a:buNone/>
            </a:pPr>
            <a:r>
              <a:t/>
            </a:r>
            <a:endParaRPr>
              <a:solidFill>
                <a:srgbClr val="FFFFFF"/>
              </a:solidFill>
            </a:endParaRPr>
          </a:p>
        </p:txBody>
      </p:sp>
      <p:sp>
        <p:nvSpPr>
          <p:cNvPr id="292" name="Google Shape;292;p26"/>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6"/>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6"/>
          <p:cNvSpPr/>
          <p:nvPr/>
        </p:nvSpPr>
        <p:spPr>
          <a:xfrm>
            <a:off x="6957459" y="3204750"/>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6"/>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6"/>
          <p:cNvSpPr txBox="1"/>
          <p:nvPr/>
        </p:nvSpPr>
        <p:spPr>
          <a:xfrm>
            <a:off x="7185192"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17%</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id="297" name="Google Shape;297;p26"/>
          <p:cNvPicPr preferRelativeResize="0"/>
          <p:nvPr/>
        </p:nvPicPr>
        <p:blipFill>
          <a:blip r:embed="rId3">
            <a:alphaModFix/>
          </a:blip>
          <a:stretch>
            <a:fillRect/>
          </a:stretch>
        </p:blipFill>
        <p:spPr>
          <a:xfrm>
            <a:off x="4572000" y="1497638"/>
            <a:ext cx="3772200" cy="2436900"/>
          </a:xfrm>
          <a:prstGeom prst="flowChartProcess">
            <a:avLst/>
          </a:prstGeom>
          <a:noFill/>
          <a:ln>
            <a:noFill/>
          </a:ln>
        </p:spPr>
      </p:pic>
      <p:sp>
        <p:nvSpPr>
          <p:cNvPr id="298" name="Google Shape;298;p26"/>
          <p:cNvSpPr txBox="1"/>
          <p:nvPr/>
        </p:nvSpPr>
        <p:spPr>
          <a:xfrm>
            <a:off x="5593825" y="3991650"/>
            <a:ext cx="3348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lt1"/>
                </a:solidFill>
                <a:latin typeface="Lato"/>
                <a:ea typeface="Lato"/>
                <a:cs typeface="Lato"/>
                <a:sym typeface="Lato"/>
              </a:rPr>
              <a:t>Collaborating artists/acts.</a:t>
            </a:r>
            <a:endParaRPr sz="1000">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7"/>
          <p:cNvSpPr txBox="1"/>
          <p:nvPr>
            <p:ph type="title"/>
          </p:nvPr>
        </p:nvSpPr>
        <p:spPr>
          <a:xfrm>
            <a:off x="883977" y="1843849"/>
            <a:ext cx="3290700" cy="29091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GB" sz="1300"/>
              <a:t>Collaboration Results</a:t>
            </a:r>
            <a:endParaRPr sz="1300"/>
          </a:p>
          <a:p>
            <a:pPr indent="-311150" lvl="0" marL="457200" rtl="0" algn="l">
              <a:lnSpc>
                <a:spcPct val="115000"/>
              </a:lnSpc>
              <a:spcBef>
                <a:spcPts val="0"/>
              </a:spcBef>
              <a:spcAft>
                <a:spcPts val="0"/>
              </a:spcAft>
              <a:buSzPts val="1300"/>
              <a:buChar char="●"/>
            </a:pPr>
            <a:r>
              <a:rPr lang="en-GB" sz="1300"/>
              <a:t>Workflow Decomposition</a:t>
            </a:r>
            <a:endParaRPr sz="1300"/>
          </a:p>
          <a:p>
            <a:pPr indent="-311150" lvl="0" marL="457200" rtl="0" algn="l">
              <a:lnSpc>
                <a:spcPct val="115000"/>
              </a:lnSpc>
              <a:spcBef>
                <a:spcPts val="0"/>
              </a:spcBef>
              <a:spcAft>
                <a:spcPts val="0"/>
              </a:spcAft>
              <a:buSzPts val="1300"/>
              <a:buChar char="●"/>
            </a:pPr>
            <a:r>
              <a:rPr lang="en-GB" sz="1300"/>
              <a:t>Push and Pull Interactions</a:t>
            </a:r>
            <a:endParaRPr sz="1300"/>
          </a:p>
          <a:p>
            <a:pPr indent="-311150" lvl="0" marL="457200" rtl="0" algn="l">
              <a:lnSpc>
                <a:spcPct val="115000"/>
              </a:lnSpc>
              <a:spcBef>
                <a:spcPts val="0"/>
              </a:spcBef>
              <a:spcAft>
                <a:spcPts val="0"/>
              </a:spcAft>
              <a:buSzPts val="1300"/>
              <a:buChar char="●"/>
            </a:pPr>
            <a:r>
              <a:rPr lang="en-GB" sz="1300"/>
              <a:t>Priming Process</a:t>
            </a:r>
            <a:endParaRPr sz="1300"/>
          </a:p>
          <a:p>
            <a:pPr indent="-311150" lvl="0" marL="457200" rtl="0" algn="l">
              <a:lnSpc>
                <a:spcPct val="115000"/>
              </a:lnSpc>
              <a:spcBef>
                <a:spcPts val="0"/>
              </a:spcBef>
              <a:spcAft>
                <a:spcPts val="0"/>
              </a:spcAft>
              <a:buSzPts val="1300"/>
              <a:buChar char="●"/>
            </a:pPr>
            <a:r>
              <a:rPr lang="en-GB" sz="1300"/>
              <a:t>Exploration through Control</a:t>
            </a:r>
            <a:endParaRPr sz="1300"/>
          </a:p>
          <a:p>
            <a:pPr indent="-311150" lvl="0" marL="457200" rtl="0" algn="l">
              <a:lnSpc>
                <a:spcPct val="115000"/>
              </a:lnSpc>
              <a:spcBef>
                <a:spcPts val="0"/>
              </a:spcBef>
              <a:spcAft>
                <a:spcPts val="0"/>
              </a:spcAft>
              <a:buSzPts val="1300"/>
              <a:buChar char="●"/>
            </a:pPr>
            <a:r>
              <a:rPr lang="en-GB" sz="1300"/>
              <a:t>AI as the New Analog</a:t>
            </a:r>
            <a:endParaRPr sz="1300"/>
          </a:p>
          <a:p>
            <a:pPr indent="-311150" lvl="0" marL="457200" rtl="0" algn="l">
              <a:lnSpc>
                <a:spcPct val="115000"/>
              </a:lnSpc>
              <a:spcBef>
                <a:spcPts val="0"/>
              </a:spcBef>
              <a:spcAft>
                <a:spcPts val="0"/>
              </a:spcAft>
              <a:buSzPts val="1300"/>
              <a:buChar char="●"/>
            </a:pPr>
            <a:r>
              <a:rPr lang="en-GB" sz="1300"/>
              <a:t>Out-of-Domain Scenarios</a:t>
            </a:r>
            <a:endParaRPr sz="1300"/>
          </a:p>
          <a:p>
            <a:pPr indent="-311150" lvl="0" marL="457200" rtl="0" algn="l">
              <a:lnSpc>
                <a:spcPct val="115000"/>
              </a:lnSpc>
              <a:spcBef>
                <a:spcPts val="0"/>
              </a:spcBef>
              <a:spcAft>
                <a:spcPts val="0"/>
              </a:spcAft>
              <a:buSzPts val="1300"/>
              <a:buChar char="●"/>
            </a:pPr>
            <a:r>
              <a:rPr lang="en-GB" sz="1300"/>
              <a:t>Machine Interference</a:t>
            </a:r>
            <a:endParaRPr sz="1300"/>
          </a:p>
          <a:p>
            <a:pPr indent="-311150" lvl="0" marL="457200" rtl="0" algn="l">
              <a:lnSpc>
                <a:spcPct val="115000"/>
              </a:lnSpc>
              <a:spcBef>
                <a:spcPts val="0"/>
              </a:spcBef>
              <a:spcAft>
                <a:spcPts val="0"/>
              </a:spcAft>
              <a:buSzPts val="1300"/>
              <a:buChar char="●"/>
            </a:pPr>
            <a:r>
              <a:rPr lang="en-GB" sz="1300"/>
              <a:t>Co-Exploration</a:t>
            </a:r>
            <a:endParaRPr sz="1300"/>
          </a:p>
        </p:txBody>
      </p:sp>
      <p:pic>
        <p:nvPicPr>
          <p:cNvPr id="304" name="Google Shape;304;p27"/>
          <p:cNvPicPr preferRelativeResize="0"/>
          <p:nvPr/>
        </p:nvPicPr>
        <p:blipFill>
          <a:blip r:embed="rId3">
            <a:alphaModFix/>
          </a:blip>
          <a:stretch>
            <a:fillRect/>
          </a:stretch>
        </p:blipFill>
        <p:spPr>
          <a:xfrm>
            <a:off x="4572000" y="556175"/>
            <a:ext cx="4497300" cy="3535125"/>
          </a:xfrm>
          <a:prstGeom prst="rect">
            <a:avLst/>
          </a:prstGeom>
          <a:noFill/>
          <a:ln>
            <a:noFill/>
          </a:ln>
        </p:spPr>
      </p:pic>
      <p:sp>
        <p:nvSpPr>
          <p:cNvPr id="305" name="Google Shape;305;p27"/>
          <p:cNvSpPr txBox="1"/>
          <p:nvPr/>
        </p:nvSpPr>
        <p:spPr>
          <a:xfrm>
            <a:off x="4664100" y="4240725"/>
            <a:ext cx="4479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200">
                <a:solidFill>
                  <a:schemeClr val="dk1"/>
                </a:solidFill>
                <a:latin typeface="Lato"/>
                <a:ea typeface="Lato"/>
                <a:cs typeface="Lato"/>
                <a:sym typeface="Lato"/>
              </a:rPr>
              <a:t>Example workflow diagram by artist duo Hyper Music. The diagram shows how various AI tool prototypes are used in the music production process.</a:t>
            </a:r>
            <a:endParaRPr i="1" sz="1200">
              <a:solidFill>
                <a:schemeClr val="dk1"/>
              </a:solidFill>
              <a:latin typeface="Lato"/>
              <a:ea typeface="Lato"/>
              <a:cs typeface="Lato"/>
              <a:sym typeface="Lato"/>
            </a:endParaRPr>
          </a:p>
        </p:txBody>
      </p:sp>
      <p:sp>
        <p:nvSpPr>
          <p:cNvPr id="306" name="Google Shape;306;p27"/>
          <p:cNvSpPr txBox="1"/>
          <p:nvPr>
            <p:ph idx="2" type="title"/>
          </p:nvPr>
        </p:nvSpPr>
        <p:spPr>
          <a:xfrm>
            <a:off x="1318875" y="556175"/>
            <a:ext cx="27705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400"/>
              <a:t>Results and discussion</a:t>
            </a:r>
            <a:endParaRPr sz="2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8"/>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Interaction and visualization</a:t>
            </a:r>
            <a:endParaRPr/>
          </a:p>
        </p:txBody>
      </p:sp>
      <p:sp>
        <p:nvSpPr>
          <p:cNvPr id="312" name="Google Shape;312;p28"/>
          <p:cNvSpPr txBox="1"/>
          <p:nvPr>
            <p:ph idx="1" type="body"/>
          </p:nvPr>
        </p:nvSpPr>
        <p:spPr>
          <a:xfrm>
            <a:off x="817675" y="998750"/>
            <a:ext cx="4274700" cy="363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sz="1200">
              <a:solidFill>
                <a:srgbClr val="FFFFFF"/>
              </a:solidFill>
            </a:endParaRPr>
          </a:p>
          <a:p>
            <a:pPr indent="-311150" lvl="0" marL="457200" rtl="0" algn="just">
              <a:spcBef>
                <a:spcPts val="1600"/>
              </a:spcBef>
              <a:spcAft>
                <a:spcPts val="0"/>
              </a:spcAft>
              <a:buClr>
                <a:srgbClr val="FFFFFF"/>
              </a:buClr>
              <a:buSzPts val="1300"/>
              <a:buChar char="❏"/>
            </a:pPr>
            <a:r>
              <a:rPr b="1" lang="en-GB">
                <a:solidFill>
                  <a:srgbClr val="FFFFFF"/>
                </a:solidFill>
              </a:rPr>
              <a:t>Artist Feedback: </a:t>
            </a:r>
            <a:r>
              <a:rPr lang="en-GB" sz="1200">
                <a:solidFill>
                  <a:srgbClr val="FFFFFF"/>
                </a:solidFill>
              </a:rPr>
              <a:t>Artists often provide suggestions for improving interaction with AI tools, including convenience features and better access to latent dimensions.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Usability Enhancements:</a:t>
            </a:r>
            <a:r>
              <a:rPr lang="en-GB" sz="1200">
                <a:solidFill>
                  <a:srgbClr val="FFFFFF"/>
                </a:solidFill>
              </a:rPr>
              <a:t> Some suggestions align with Shneiderman's recommendations for creativity-support tool design, focusing on user-friendly interfaces.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Understanding Model Behavior:</a:t>
            </a:r>
            <a:r>
              <a:rPr lang="en-GB" sz="1200">
                <a:solidFill>
                  <a:srgbClr val="FFFFFF"/>
                </a:solidFill>
              </a:rPr>
              <a:t> In models with learned latent spaces, understanding how controls affect the output can be challenging.</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Mapping Behavior:</a:t>
            </a:r>
            <a:r>
              <a:rPr lang="en-GB" sz="1200">
                <a:solidFill>
                  <a:srgbClr val="FFFFFF"/>
                </a:solidFill>
              </a:rPr>
              <a:t> Visualizing the effects of latent space controls through a-posteriori mapping helps users navigate variations more effectively.</a:t>
            </a:r>
            <a:endParaRPr sz="1200">
              <a:solidFill>
                <a:srgbClr val="FFFFFF"/>
              </a:solidFill>
            </a:endParaRPr>
          </a:p>
        </p:txBody>
      </p:sp>
      <p:sp>
        <p:nvSpPr>
          <p:cNvPr id="313" name="Google Shape;313;p28"/>
          <p:cNvSpPr txBox="1"/>
          <p:nvPr>
            <p:ph idx="1" type="body"/>
          </p:nvPr>
        </p:nvSpPr>
        <p:spPr>
          <a:xfrm>
            <a:off x="4964225" y="1432700"/>
            <a:ext cx="39483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Appropriation of Music Software:</a:t>
            </a:r>
            <a:r>
              <a:rPr lang="en-GB" sz="1200">
                <a:solidFill>
                  <a:srgbClr val="FFFFFF"/>
                </a:solidFill>
              </a:rPr>
              <a:t> Scurto and Bevilacqua's approach suggests using AI to support user exploration and learning of AI tool capabilities.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Interactive Feedback:</a:t>
            </a:r>
            <a:r>
              <a:rPr lang="en-GB" sz="1200">
                <a:solidFill>
                  <a:srgbClr val="FFFFFF"/>
                </a:solidFill>
              </a:rPr>
              <a:t> Interactive feedback combined with reinforcement learning can assist users in adapting AI tools to their specific needs.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Two-Level Design:</a:t>
            </a:r>
            <a:r>
              <a:rPr lang="en-GB" sz="1200">
                <a:solidFill>
                  <a:srgbClr val="FFFFFF"/>
                </a:solidFill>
              </a:rPr>
              <a:t> The potential for a two-level design, where the first level learns from generic criteria and the second level assists users in tailoring AI tools to their needs.</a:t>
            </a:r>
            <a:endParaRPr sz="12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29"/>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Lessons Learned from AI-Based Musical Research</a:t>
            </a:r>
            <a:endParaRPr/>
          </a:p>
        </p:txBody>
      </p:sp>
      <p:sp>
        <p:nvSpPr>
          <p:cNvPr id="319" name="Google Shape;319;p29"/>
          <p:cNvSpPr txBox="1"/>
          <p:nvPr>
            <p:ph idx="1" type="body"/>
          </p:nvPr>
        </p:nvSpPr>
        <p:spPr>
          <a:xfrm>
            <a:off x="1244150" y="1380850"/>
            <a:ext cx="7113600" cy="2827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a:solidFill>
                  <a:srgbClr val="FFFFFF"/>
                </a:solidFill>
              </a:rPr>
              <a:t>Interdisciplinary Challenge</a:t>
            </a:r>
            <a:endParaRPr>
              <a:solidFill>
                <a:srgbClr val="FFFFFF"/>
              </a:solidFill>
            </a:endParaRPr>
          </a:p>
          <a:p>
            <a:pPr indent="0" lvl="0" marL="0" rtl="0" algn="just">
              <a:spcBef>
                <a:spcPts val="1600"/>
              </a:spcBef>
              <a:spcAft>
                <a:spcPts val="0"/>
              </a:spcAft>
              <a:buNone/>
            </a:pPr>
            <a:r>
              <a:rPr lang="en-GB" sz="1200">
                <a:solidFill>
                  <a:srgbClr val="FFFFFF"/>
                </a:solidFill>
              </a:rPr>
              <a:t>The creative process in music production is open-ended and exploratory, which presents a significant challenge when developing AI tools to support it. This endeavor intersects machine learning, creativity studies, and user design.</a:t>
            </a:r>
            <a:endParaRPr sz="1200">
              <a:solidFill>
                <a:srgbClr val="FFFFFF"/>
              </a:solidFill>
            </a:endParaRPr>
          </a:p>
          <a:p>
            <a:pPr indent="0" lvl="0" marL="0" rtl="0" algn="just">
              <a:spcBef>
                <a:spcPts val="1600"/>
              </a:spcBef>
              <a:spcAft>
                <a:spcPts val="0"/>
              </a:spcAft>
              <a:buNone/>
            </a:pPr>
            <a:r>
              <a:rPr b="1" lang="en-GB">
                <a:solidFill>
                  <a:srgbClr val="FFFFFF"/>
                </a:solidFill>
              </a:rPr>
              <a:t>Tension with Machine Learning</a:t>
            </a:r>
            <a:r>
              <a:rPr lang="en-GB" sz="1200">
                <a:solidFill>
                  <a:srgbClr val="FFFFFF"/>
                </a:solidFill>
              </a:rPr>
              <a:t>  </a:t>
            </a:r>
            <a:endParaRPr sz="1200">
              <a:solidFill>
                <a:srgbClr val="FFFFFF"/>
              </a:solidFill>
            </a:endParaRPr>
          </a:p>
          <a:p>
            <a:pPr indent="0" lvl="0" marL="0" rtl="0" algn="just">
              <a:spcBef>
                <a:spcPts val="1600"/>
              </a:spcBef>
              <a:spcAft>
                <a:spcPts val="0"/>
              </a:spcAft>
              <a:buNone/>
            </a:pPr>
            <a:r>
              <a:rPr lang="en-GB" sz="1200">
                <a:solidFill>
                  <a:srgbClr val="FFFFFF"/>
                </a:solidFill>
              </a:rPr>
              <a:t>There's an inherent tension between the open-ended, creative music production process and the structured nature of machine learning, which relies on quantifiable success criteria and defined problems.</a:t>
            </a:r>
            <a:endParaRPr sz="1200">
              <a:solidFill>
                <a:srgbClr val="FFFFFF"/>
              </a:solidFill>
            </a:endParaRPr>
          </a:p>
          <a:p>
            <a:pPr indent="0" lvl="0" marL="0" rtl="0" algn="just">
              <a:spcBef>
                <a:spcPts val="1600"/>
              </a:spcBef>
              <a:spcAft>
                <a:spcPts val="0"/>
              </a:spcAft>
              <a:buNone/>
            </a:pPr>
            <a:r>
              <a:rPr b="1" lang="en-GB">
                <a:solidFill>
                  <a:srgbClr val="FFFFFF"/>
                </a:solidFill>
              </a:rPr>
              <a:t>Collaboration with Artists</a:t>
            </a:r>
            <a:endParaRPr b="1">
              <a:solidFill>
                <a:srgbClr val="FFFFFF"/>
              </a:solidFill>
            </a:endParaRPr>
          </a:p>
          <a:p>
            <a:pPr indent="0" lvl="0" marL="0" rtl="0" algn="just">
              <a:spcBef>
                <a:spcPts val="1600"/>
              </a:spcBef>
              <a:spcAft>
                <a:spcPts val="1600"/>
              </a:spcAft>
              <a:buNone/>
            </a:pPr>
            <a:r>
              <a:rPr lang="en-GB" sz="1200">
                <a:solidFill>
                  <a:srgbClr val="FFFFFF"/>
                </a:solidFill>
              </a:rPr>
              <a:t>Collaborating with artists is essential, but it's not straightforward. User needs can be hard to define and may evolve as they interact with technology.</a:t>
            </a:r>
            <a:endParaRPr sz="120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0"/>
          <p:cNvSpPr txBox="1"/>
          <p:nvPr>
            <p:ph idx="1" type="body"/>
          </p:nvPr>
        </p:nvSpPr>
        <p:spPr>
          <a:xfrm>
            <a:off x="704925" y="1542600"/>
            <a:ext cx="3064200" cy="40362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lang="en-GB" sz="1500"/>
              <a:t>Recommendations: </a:t>
            </a:r>
            <a:endParaRPr b="1" sz="1500"/>
          </a:p>
          <a:p>
            <a:pPr indent="-311150" lvl="0" marL="457200" rtl="0" algn="just">
              <a:lnSpc>
                <a:spcPct val="150000"/>
              </a:lnSpc>
              <a:spcBef>
                <a:spcPts val="1600"/>
              </a:spcBef>
              <a:spcAft>
                <a:spcPts val="0"/>
              </a:spcAft>
              <a:buSzPts val="1300"/>
              <a:buChar char="❖"/>
            </a:pPr>
            <a:r>
              <a:rPr lang="en-GB"/>
              <a:t>Work Alongside Musicians</a:t>
            </a:r>
            <a:endParaRPr/>
          </a:p>
          <a:p>
            <a:pPr indent="-311150" lvl="0" marL="457200" rtl="0" algn="just">
              <a:lnSpc>
                <a:spcPct val="150000"/>
              </a:lnSpc>
              <a:spcBef>
                <a:spcPts val="0"/>
              </a:spcBef>
              <a:spcAft>
                <a:spcPts val="0"/>
              </a:spcAft>
              <a:buSzPts val="1300"/>
              <a:buChar char="❖"/>
            </a:pPr>
            <a:r>
              <a:rPr lang="en-GB"/>
              <a:t>Foster Chance and Serendipity</a:t>
            </a:r>
            <a:endParaRPr/>
          </a:p>
          <a:p>
            <a:pPr indent="-311150" lvl="0" marL="457200" rtl="0" algn="just">
              <a:lnSpc>
                <a:spcPct val="150000"/>
              </a:lnSpc>
              <a:spcBef>
                <a:spcPts val="0"/>
              </a:spcBef>
              <a:spcAft>
                <a:spcPts val="0"/>
              </a:spcAft>
              <a:buSzPts val="1300"/>
              <a:buChar char="❖"/>
            </a:pPr>
            <a:r>
              <a:rPr lang="en-GB"/>
              <a:t>Focus on creative assistance, not </a:t>
            </a:r>
            <a:r>
              <a:rPr lang="en-GB"/>
              <a:t>AI with Full Autonomy</a:t>
            </a:r>
            <a:endParaRPr/>
          </a:p>
          <a:p>
            <a:pPr indent="-311150" lvl="0" marL="457200" rtl="0" algn="just">
              <a:lnSpc>
                <a:spcPct val="150000"/>
              </a:lnSpc>
              <a:spcBef>
                <a:spcPts val="0"/>
              </a:spcBef>
              <a:spcAft>
                <a:spcPts val="0"/>
              </a:spcAft>
              <a:buSzPts val="1300"/>
              <a:buChar char="❖"/>
            </a:pPr>
            <a:r>
              <a:rPr lang="en-GB"/>
              <a:t>Adapt to Music and Workflows</a:t>
            </a:r>
            <a:endParaRPr/>
          </a:p>
          <a:p>
            <a:pPr indent="-311150" lvl="0" marL="457200" rtl="0" algn="just">
              <a:lnSpc>
                <a:spcPct val="150000"/>
              </a:lnSpc>
              <a:spcBef>
                <a:spcPts val="0"/>
              </a:spcBef>
              <a:spcAft>
                <a:spcPts val="0"/>
              </a:spcAft>
              <a:buSzPts val="1300"/>
              <a:buChar char="❖"/>
            </a:pPr>
            <a:r>
              <a:rPr lang="en-GB"/>
              <a:t>Simplify complex tasks.</a:t>
            </a:r>
            <a:endParaRPr/>
          </a:p>
          <a:p>
            <a:pPr indent="-311150" lvl="0" marL="457200" rtl="0" algn="just">
              <a:lnSpc>
                <a:spcPct val="150000"/>
              </a:lnSpc>
              <a:spcBef>
                <a:spcPts val="0"/>
              </a:spcBef>
              <a:spcAft>
                <a:spcPts val="0"/>
              </a:spcAft>
              <a:buSzPts val="1300"/>
              <a:buChar char="❖"/>
            </a:pPr>
            <a:r>
              <a:rPr lang="en-GB"/>
              <a:t>Enhance creativity and ensure recognizable contributions</a:t>
            </a:r>
            <a:endParaRPr b="1" sz="1400">
              <a:solidFill>
                <a:srgbClr val="FFFFFF"/>
              </a:solidFill>
            </a:endParaRPr>
          </a:p>
        </p:txBody>
      </p:sp>
      <p:pic>
        <p:nvPicPr>
          <p:cNvPr id="325" name="Google Shape;325;p30"/>
          <p:cNvPicPr preferRelativeResize="0"/>
          <p:nvPr/>
        </p:nvPicPr>
        <p:blipFill>
          <a:blip r:embed="rId3">
            <a:alphaModFix/>
          </a:blip>
          <a:stretch>
            <a:fillRect/>
          </a:stretch>
        </p:blipFill>
        <p:spPr>
          <a:xfrm>
            <a:off x="3845225" y="1140125"/>
            <a:ext cx="5146374" cy="3079251"/>
          </a:xfrm>
          <a:prstGeom prst="rect">
            <a:avLst/>
          </a:prstGeom>
          <a:noFill/>
          <a:ln>
            <a:noFill/>
          </a:ln>
        </p:spPr>
      </p:pic>
      <p:sp>
        <p:nvSpPr>
          <p:cNvPr id="326" name="Google Shape;326;p30"/>
          <p:cNvSpPr txBox="1"/>
          <p:nvPr/>
        </p:nvSpPr>
        <p:spPr>
          <a:xfrm>
            <a:off x="3897125" y="4304725"/>
            <a:ext cx="51465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100">
                <a:solidFill>
                  <a:schemeClr val="lt1"/>
                </a:solidFill>
                <a:latin typeface="Lato"/>
                <a:ea typeface="Lato"/>
                <a:cs typeface="Lato"/>
                <a:sym typeface="Lato"/>
              </a:rPr>
              <a:t>Example of BassNet’s behavior when confronted with out-of-domain input. BassNet (bottom-most track) adjusts its output’s spectral envelope to the kick’s attacks, and reacts to the tuning of the percussion.</a:t>
            </a:r>
            <a:endParaRPr i="1" sz="1100">
              <a:solidFill>
                <a:schemeClr val="lt1"/>
              </a:solidFill>
              <a:latin typeface="Lato"/>
              <a:ea typeface="Lato"/>
              <a:cs typeface="Lato"/>
              <a:sym typeface="Lato"/>
            </a:endParaRPr>
          </a:p>
        </p:txBody>
      </p:sp>
      <p:sp>
        <p:nvSpPr>
          <p:cNvPr id="327" name="Google Shape;327;p30"/>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Lessons Learned from AI-Based Musical Research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1"/>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CONCLUSIONS AND FUTURE WORK</a:t>
            </a:r>
            <a:endParaRPr/>
          </a:p>
        </p:txBody>
      </p:sp>
      <p:sp>
        <p:nvSpPr>
          <p:cNvPr id="333" name="Google Shape;333;p31"/>
          <p:cNvSpPr txBox="1"/>
          <p:nvPr>
            <p:ph idx="1" type="body"/>
          </p:nvPr>
        </p:nvSpPr>
        <p:spPr>
          <a:xfrm>
            <a:off x="1089050" y="1457250"/>
            <a:ext cx="7194000" cy="2634000"/>
          </a:xfrm>
          <a:prstGeom prst="rect">
            <a:avLst/>
          </a:prstGeom>
        </p:spPr>
        <p:txBody>
          <a:bodyPr anchorCtr="0" anchor="t" bIns="91425" lIns="91425" spcFirstLastPara="1" rIns="91425" wrap="square" tIns="91425">
            <a:noAutofit/>
          </a:bodyPr>
          <a:lstStyle/>
          <a:p>
            <a:pPr indent="-304800" lvl="0" marL="457200" rtl="0" algn="just">
              <a:lnSpc>
                <a:spcPct val="150000"/>
              </a:lnSpc>
              <a:spcBef>
                <a:spcPts val="0"/>
              </a:spcBef>
              <a:spcAft>
                <a:spcPts val="0"/>
              </a:spcAft>
              <a:buSzPts val="1200"/>
              <a:buChar char="❖"/>
            </a:pPr>
            <a:r>
              <a:rPr b="1" lang="en-GB" sz="1400"/>
              <a:t>AI in CPM:  </a:t>
            </a:r>
            <a:r>
              <a:rPr lang="en-GB"/>
              <a:t>We've explored AI in C</a:t>
            </a:r>
            <a:r>
              <a:rPr lang="en-GB"/>
              <a:t>ontemporary Popular Music (CPM) production.</a:t>
            </a:r>
            <a:endParaRPr/>
          </a:p>
          <a:p>
            <a:pPr indent="-304800" lvl="0" marL="457200" rtl="0" algn="just">
              <a:lnSpc>
                <a:spcPct val="150000"/>
              </a:lnSpc>
              <a:spcBef>
                <a:spcPts val="0"/>
              </a:spcBef>
              <a:spcAft>
                <a:spcPts val="0"/>
              </a:spcAft>
              <a:buSzPts val="1200"/>
              <a:buChar char="❖"/>
            </a:pPr>
            <a:r>
              <a:rPr b="1" lang="en-GB" sz="1400"/>
              <a:t>In-Studio Process: </a:t>
            </a:r>
            <a:r>
              <a:rPr lang="en-GB"/>
              <a:t> We identified a gap between AI research and the real-world in-studio music-making process.</a:t>
            </a:r>
            <a:endParaRPr/>
          </a:p>
          <a:p>
            <a:pPr indent="-304800" lvl="0" marL="457200" rtl="0" algn="just">
              <a:lnSpc>
                <a:spcPct val="150000"/>
              </a:lnSpc>
              <a:spcBef>
                <a:spcPts val="0"/>
              </a:spcBef>
              <a:spcAft>
                <a:spcPts val="0"/>
              </a:spcAft>
              <a:buSzPts val="1200"/>
              <a:buChar char="❖"/>
            </a:pPr>
            <a:r>
              <a:rPr b="1" lang="en-GB" sz="1400"/>
              <a:t>Audio-Based AI: </a:t>
            </a:r>
            <a:r>
              <a:rPr lang="en-GB"/>
              <a:t> Audio-based AI tools better suit artists' creative workflows.</a:t>
            </a:r>
            <a:endParaRPr/>
          </a:p>
          <a:p>
            <a:pPr indent="-304800" lvl="0" marL="457200" rtl="0" algn="just">
              <a:lnSpc>
                <a:spcPct val="150000"/>
              </a:lnSpc>
              <a:spcBef>
                <a:spcPts val="0"/>
              </a:spcBef>
              <a:spcAft>
                <a:spcPts val="0"/>
              </a:spcAft>
              <a:buSzPts val="1200"/>
              <a:buChar char="❖"/>
            </a:pPr>
            <a:r>
              <a:rPr b="1" lang="en-GB" sz="1400"/>
              <a:t>Collaborative Insights: </a:t>
            </a:r>
            <a:r>
              <a:rPr lang="en-GB"/>
              <a:t> Artist collaborations emphasized practicality, control, and visualizations.</a:t>
            </a:r>
            <a:endParaRPr/>
          </a:p>
          <a:p>
            <a:pPr indent="-304800" lvl="0" marL="457200" rtl="0" algn="just">
              <a:lnSpc>
                <a:spcPct val="150000"/>
              </a:lnSpc>
              <a:spcBef>
                <a:spcPts val="0"/>
              </a:spcBef>
              <a:spcAft>
                <a:spcPts val="0"/>
              </a:spcAft>
              <a:buSzPts val="1200"/>
              <a:buChar char="❖"/>
            </a:pPr>
            <a:r>
              <a:rPr b="1" lang="en-GB" sz="1400"/>
              <a:t>Future Work: </a:t>
            </a:r>
            <a:endParaRPr b="1" sz="1400"/>
          </a:p>
        </p:txBody>
      </p:sp>
      <p:sp>
        <p:nvSpPr>
          <p:cNvPr id="334" name="Google Shape;334;p31"/>
          <p:cNvSpPr txBox="1"/>
          <p:nvPr/>
        </p:nvSpPr>
        <p:spPr>
          <a:xfrm>
            <a:off x="875650" y="3813900"/>
            <a:ext cx="6146700" cy="820200"/>
          </a:xfrm>
          <a:prstGeom prst="rect">
            <a:avLst/>
          </a:prstGeom>
          <a:noFill/>
          <a:ln>
            <a:noFill/>
          </a:ln>
        </p:spPr>
        <p:txBody>
          <a:bodyPr anchorCtr="0" anchor="t" bIns="91425" lIns="91425" spcFirstLastPara="1" rIns="91425" wrap="square" tIns="91425">
            <a:spAutoFit/>
          </a:bodyPr>
          <a:lstStyle/>
          <a:p>
            <a:pPr indent="0" lvl="0" marL="457200" rtl="0" algn="just">
              <a:lnSpc>
                <a:spcPct val="115000"/>
              </a:lnSpc>
              <a:spcBef>
                <a:spcPts val="0"/>
              </a:spcBef>
              <a:spcAft>
                <a:spcPts val="0"/>
              </a:spcAft>
              <a:buNone/>
            </a:pPr>
            <a:r>
              <a:rPr lang="en-GB" sz="1300">
                <a:solidFill>
                  <a:schemeClr val="lt1"/>
                </a:solidFill>
                <a:latin typeface="Lato"/>
                <a:ea typeface="Lato"/>
                <a:cs typeface="Lato"/>
                <a:sym typeface="Lato"/>
              </a:rPr>
              <a:t>- Develop a systematic assessment methodology.</a:t>
            </a:r>
            <a:endParaRPr sz="1300">
              <a:solidFill>
                <a:schemeClr val="lt1"/>
              </a:solidFill>
              <a:latin typeface="Lato"/>
              <a:ea typeface="Lato"/>
              <a:cs typeface="Lato"/>
              <a:sym typeface="Lato"/>
            </a:endParaRPr>
          </a:p>
          <a:p>
            <a:pPr indent="0" lvl="0" marL="457200" rtl="0" algn="just">
              <a:lnSpc>
                <a:spcPct val="115000"/>
              </a:lnSpc>
              <a:spcBef>
                <a:spcPts val="1600"/>
              </a:spcBef>
              <a:spcAft>
                <a:spcPts val="1600"/>
              </a:spcAft>
              <a:buNone/>
            </a:pPr>
            <a:r>
              <a:rPr lang="en-GB" sz="1300">
                <a:solidFill>
                  <a:schemeClr val="lt1"/>
                </a:solidFill>
                <a:latin typeface="Lato"/>
                <a:ea typeface="Lato"/>
                <a:cs typeface="Lato"/>
                <a:sym typeface="Lato"/>
              </a:rPr>
              <a:t>- Define specific use-cases in the in-studio context</a:t>
            </a:r>
            <a:endParaRPr sz="1300">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2"/>
          <p:cNvSpPr txBox="1"/>
          <p:nvPr>
            <p:ph type="title"/>
          </p:nvPr>
        </p:nvSpPr>
        <p:spPr>
          <a:xfrm>
            <a:off x="3648600" y="2225550"/>
            <a:ext cx="19452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8"/>
          <p:cNvSpPr txBox="1"/>
          <p:nvPr>
            <p:ph type="title"/>
          </p:nvPr>
        </p:nvSpPr>
        <p:spPr>
          <a:xfrm>
            <a:off x="1068900" y="9040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38" name="Google Shape;238;p18"/>
          <p:cNvSpPr txBox="1"/>
          <p:nvPr/>
        </p:nvSpPr>
        <p:spPr>
          <a:xfrm>
            <a:off x="986875" y="1350575"/>
            <a:ext cx="7661400" cy="3509100"/>
          </a:xfrm>
          <a:prstGeom prst="rect">
            <a:avLst/>
          </a:prstGeom>
          <a:noFill/>
          <a:ln>
            <a:noFill/>
          </a:ln>
        </p:spPr>
        <p:txBody>
          <a:bodyPr anchorCtr="0" anchor="ctr" bIns="91425" lIns="91425" spcFirstLastPara="1" rIns="91425" wrap="square" tIns="91425">
            <a:noAutofit/>
          </a:bodyPr>
          <a:lstStyle/>
          <a:p>
            <a:pPr indent="-336550" lvl="0" marL="457200" rtl="0" algn="l">
              <a:lnSpc>
                <a:spcPct val="115000"/>
              </a:lnSpc>
              <a:spcBef>
                <a:spcPts val="0"/>
              </a:spcBef>
              <a:spcAft>
                <a:spcPts val="0"/>
              </a:spcAft>
              <a:buClr>
                <a:schemeClr val="lt1"/>
              </a:buClr>
              <a:buSzPts val="1700"/>
              <a:buChar char="❏"/>
            </a:pPr>
            <a:r>
              <a:rPr lang="en-GB" sz="1700">
                <a:solidFill>
                  <a:schemeClr val="lt1"/>
                </a:solidFill>
              </a:rPr>
              <a:t>Historical Perspective</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Emergence of AI Technology</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Versatility of AI in Music</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Complexity of AI Integration</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Questions and Challenges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Focus on Contemporary Popular Music</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Conclusion and Future Works</a:t>
            </a:r>
            <a:endParaRPr sz="17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Music Production Use Cases</a:t>
            </a:r>
            <a:endParaRPr/>
          </a:p>
        </p:txBody>
      </p:sp>
      <p:sp>
        <p:nvSpPr>
          <p:cNvPr id="244" name="Google Shape;244;p19"/>
          <p:cNvSpPr txBox="1"/>
          <p:nvPr>
            <p:ph idx="1" type="body"/>
          </p:nvPr>
        </p:nvSpPr>
        <p:spPr>
          <a:xfrm>
            <a:off x="1158900" y="1098025"/>
            <a:ext cx="7177500" cy="37617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b="1" lang="en-GB" sz="1400"/>
              <a:t>Diverse Nature of Music Production:</a:t>
            </a:r>
            <a:r>
              <a:rPr b="1" lang="en-GB"/>
              <a:t> </a:t>
            </a:r>
            <a:r>
              <a:rPr lang="en-GB"/>
              <a:t>Music production is a multifaceted process that encompasses various activities.</a:t>
            </a:r>
            <a:endParaRPr/>
          </a:p>
          <a:p>
            <a:pPr indent="-311150" lvl="0" marL="457200" rtl="0" algn="l">
              <a:lnSpc>
                <a:spcPct val="150000"/>
              </a:lnSpc>
              <a:spcBef>
                <a:spcPts val="0"/>
              </a:spcBef>
              <a:spcAft>
                <a:spcPts val="0"/>
              </a:spcAft>
              <a:buSzPts val="1300"/>
              <a:buChar char="❏"/>
            </a:pPr>
            <a:r>
              <a:rPr b="1" lang="en-GB" sz="1400"/>
              <a:t>Three Broad Types of Music Production:</a:t>
            </a:r>
            <a:r>
              <a:rPr b="1" lang="en-GB"/>
              <a:t> </a:t>
            </a:r>
            <a:r>
              <a:rPr lang="en-GB"/>
              <a:t>AI tools can be applied in three main contexts: music composition, live performance and improvisation, and in-studio composition.</a:t>
            </a:r>
            <a:endParaRPr/>
          </a:p>
          <a:p>
            <a:pPr indent="-311150" lvl="0" marL="457200" rtl="0" algn="l">
              <a:lnSpc>
                <a:spcPct val="150000"/>
              </a:lnSpc>
              <a:spcBef>
                <a:spcPts val="0"/>
              </a:spcBef>
              <a:spcAft>
                <a:spcPts val="0"/>
              </a:spcAft>
              <a:buSzPts val="1300"/>
              <a:buChar char="❏"/>
            </a:pPr>
            <a:r>
              <a:rPr b="1" lang="en-GB" sz="1400"/>
              <a:t>Music Composition:</a:t>
            </a:r>
            <a:r>
              <a:rPr b="1" lang="en-GB"/>
              <a:t> </a:t>
            </a:r>
            <a:r>
              <a:rPr lang="en-GB"/>
              <a:t>AI tools designed for music composition involve creating symbolic descriptions of musical works, but their applicability is limited to genres with substantial data in symbolic formats.</a:t>
            </a:r>
            <a:endParaRPr sz="1400"/>
          </a:p>
          <a:p>
            <a:pPr indent="-311150" lvl="0" marL="457200" rtl="0" algn="l">
              <a:lnSpc>
                <a:spcPct val="150000"/>
              </a:lnSpc>
              <a:spcBef>
                <a:spcPts val="0"/>
              </a:spcBef>
              <a:spcAft>
                <a:spcPts val="0"/>
              </a:spcAft>
              <a:buSzPts val="1300"/>
              <a:buChar char="❏"/>
            </a:pPr>
            <a:r>
              <a:rPr b="1" lang="en-GB" sz="1400"/>
              <a:t>Live Performance and Improvisation</a:t>
            </a:r>
            <a:r>
              <a:rPr lang="en-GB" sz="1400"/>
              <a:t>:</a:t>
            </a:r>
            <a:r>
              <a:rPr lang="en-GB"/>
              <a:t> In this context, AI tools focus on real-time interaction and responsiveness, catering to instrumental performances and DJ sets.</a:t>
            </a:r>
            <a:endParaRPr/>
          </a:p>
          <a:p>
            <a:pPr indent="-311150" lvl="0" marL="457200" rtl="0" algn="l">
              <a:lnSpc>
                <a:spcPct val="150000"/>
              </a:lnSpc>
              <a:spcBef>
                <a:spcPts val="0"/>
              </a:spcBef>
              <a:spcAft>
                <a:spcPts val="0"/>
              </a:spcAft>
              <a:buSzPts val="1300"/>
              <a:buChar char="❏"/>
            </a:pPr>
            <a:r>
              <a:rPr b="1" lang="en-GB" sz="1400"/>
              <a:t>In-Studio Composition:</a:t>
            </a:r>
            <a:r>
              <a:rPr b="1" lang="en-GB"/>
              <a:t> </a:t>
            </a:r>
            <a:r>
              <a:rPr lang="en-GB"/>
              <a:t>The primary focus for this paper is in-studio composition, which revolves around digital audio workstations (DAWs) where music notation, sound recording, editing, and mixing activities coexist and often overlap.</a:t>
            </a:r>
            <a:endParaRPr/>
          </a:p>
          <a:p>
            <a:pPr indent="0" lvl="0" marL="0" rtl="0" algn="l">
              <a:lnSpc>
                <a:spcPct val="150000"/>
              </a:lnSpc>
              <a:spcBef>
                <a:spcPts val="1600"/>
              </a:spcBef>
              <a:spcAft>
                <a:spcPts val="0"/>
              </a:spcAft>
              <a:buNone/>
            </a:pPr>
            <a:r>
              <a:t/>
            </a:r>
            <a:endParaRPr/>
          </a:p>
          <a:p>
            <a:pPr indent="0" lvl="0" marL="0" rtl="0" algn="l">
              <a:lnSpc>
                <a:spcPct val="150000"/>
              </a:lnSpc>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830900" y="4699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AI Technology for in-Studio Composition</a:t>
            </a:r>
            <a:endParaRPr/>
          </a:p>
          <a:p>
            <a:pPr indent="0" lvl="0" marL="0" rtl="0" algn="l">
              <a:spcBef>
                <a:spcPts val="0"/>
              </a:spcBef>
              <a:spcAft>
                <a:spcPts val="0"/>
              </a:spcAft>
              <a:buNone/>
            </a:pPr>
            <a:r>
              <a:t/>
            </a:r>
            <a:endParaRPr/>
          </a:p>
        </p:txBody>
      </p:sp>
      <p:sp>
        <p:nvSpPr>
          <p:cNvPr id="250" name="Google Shape;250;p20"/>
          <p:cNvSpPr txBox="1"/>
          <p:nvPr>
            <p:ph idx="1" type="body"/>
          </p:nvPr>
        </p:nvSpPr>
        <p:spPr>
          <a:xfrm>
            <a:off x="4089934" y="1743675"/>
            <a:ext cx="5877300" cy="808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FFFFFF"/>
              </a:buClr>
              <a:buSzPts val="1500"/>
              <a:buChar char="❖"/>
            </a:pPr>
            <a:r>
              <a:rPr b="1" lang="en-GB" sz="1500">
                <a:solidFill>
                  <a:srgbClr val="FFFFFF"/>
                </a:solidFill>
              </a:rPr>
              <a:t>Music production as in-studio composition</a:t>
            </a:r>
            <a:endParaRPr b="1" sz="1500">
              <a:solidFill>
                <a:srgbClr val="FFFFFF"/>
              </a:solidFill>
            </a:endParaRPr>
          </a:p>
          <a:p>
            <a:pPr indent="0" lvl="0" marL="0" rtl="0" algn="l">
              <a:spcBef>
                <a:spcPts val="1600"/>
              </a:spcBef>
              <a:spcAft>
                <a:spcPts val="0"/>
              </a:spcAft>
              <a:buNone/>
            </a:pPr>
            <a:r>
              <a:t/>
            </a:r>
            <a:endParaRPr b="1" sz="1500">
              <a:solidFill>
                <a:srgbClr val="FFFFFF"/>
              </a:solidFill>
            </a:endParaRPr>
          </a:p>
          <a:p>
            <a:pPr indent="-323850" lvl="0" marL="457200" rtl="0" algn="l">
              <a:spcBef>
                <a:spcPts val="1600"/>
              </a:spcBef>
              <a:spcAft>
                <a:spcPts val="0"/>
              </a:spcAft>
              <a:buClr>
                <a:schemeClr val="lt1"/>
              </a:buClr>
              <a:buSzPts val="1500"/>
              <a:buChar char="❖"/>
            </a:pPr>
            <a:r>
              <a:rPr b="1" lang="en-GB" sz="1500">
                <a:solidFill>
                  <a:schemeClr val="lt1"/>
                </a:solidFill>
              </a:rPr>
              <a:t>Implications for AI technology</a:t>
            </a:r>
            <a:endParaRPr b="1" sz="15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Music production as in-studio composition</a:t>
            </a:r>
            <a:endParaRPr/>
          </a:p>
        </p:txBody>
      </p:sp>
      <p:sp>
        <p:nvSpPr>
          <p:cNvPr id="256" name="Google Shape;256;p21"/>
          <p:cNvSpPr txBox="1"/>
          <p:nvPr>
            <p:ph idx="1" type="body"/>
          </p:nvPr>
        </p:nvSpPr>
        <p:spPr>
          <a:xfrm>
            <a:off x="817675" y="998750"/>
            <a:ext cx="4274700" cy="363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b="1">
              <a:solidFill>
                <a:srgbClr val="FFFFFF"/>
              </a:solidFill>
            </a:endParaRPr>
          </a:p>
          <a:p>
            <a:pPr indent="-311150" lvl="0" marL="457200" rtl="0" algn="just">
              <a:spcBef>
                <a:spcPts val="1600"/>
              </a:spcBef>
              <a:spcAft>
                <a:spcPts val="0"/>
              </a:spcAft>
              <a:buClr>
                <a:srgbClr val="FFFFFF"/>
              </a:buClr>
              <a:buSzPts val="1300"/>
              <a:buChar char="❏"/>
            </a:pPr>
            <a:r>
              <a:rPr b="1" lang="en-GB">
                <a:solidFill>
                  <a:srgbClr val="FFFFFF"/>
                </a:solidFill>
              </a:rPr>
              <a:t>Historical Music Production:</a:t>
            </a:r>
            <a:r>
              <a:rPr lang="en-GB" sz="1200">
                <a:solidFill>
                  <a:srgbClr val="FFFFFF"/>
                </a:solidFill>
              </a:rPr>
              <a:t> In the 18th and 19th centuries, music production had a linear process: composition → performance → consumption. Roles of composer and performer were distinct.</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Modern Sound Recording: </a:t>
            </a:r>
            <a:r>
              <a:rPr lang="en-GB" sz="1200">
                <a:solidFill>
                  <a:srgbClr val="FFFFFF"/>
                </a:solidFill>
              </a:rPr>
              <a:t>The sound recording studio added steps to this process, including editing, mixing, and mastering, often performed by sound engineers and overseen by producers.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Evolving Roles:</a:t>
            </a:r>
            <a:r>
              <a:rPr lang="en-GB" sz="1200">
                <a:solidFill>
                  <a:srgbClr val="FFFFFF"/>
                </a:solidFill>
              </a:rPr>
              <a:t> The 1980s saw technology democratize access to studio tools, blurring the lines between composer, musician, sound engineer, and producer, challenging notions of art and craft.</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In-Studio Composition:</a:t>
            </a:r>
            <a:r>
              <a:rPr lang="en-GB" sz="1200">
                <a:solidFill>
                  <a:srgbClr val="FFFFFF"/>
                </a:solidFill>
              </a:rPr>
              <a:t> In-studio composition is the focus of this paper, where compositional activities are intertwined with sound editing and sound design.</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
        <p:nvSpPr>
          <p:cNvPr id="257" name="Google Shape;257;p21"/>
          <p:cNvSpPr txBox="1"/>
          <p:nvPr>
            <p:ph idx="1" type="body"/>
          </p:nvPr>
        </p:nvSpPr>
        <p:spPr>
          <a:xfrm>
            <a:off x="4964225" y="1432700"/>
            <a:ext cx="39483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Reduced Need for Music Notation:</a:t>
            </a:r>
            <a:r>
              <a:rPr lang="en-GB" sz="1200">
                <a:solidFill>
                  <a:srgbClr val="FFFFFF"/>
                </a:solidFill>
              </a:rPr>
              <a:t> In this context, the necessity for traditional music notation diminishes. Musicians readily access sound recordings, reducing the reliance on symbolic notation.</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MIDI and Symbolic Representation:</a:t>
            </a:r>
            <a:r>
              <a:rPr lang="en-GB" sz="1200">
                <a:solidFill>
                  <a:srgbClr val="FFFFFF"/>
                </a:solidFill>
              </a:rPr>
              <a:t> While MIDI is prevalent in contemporary Popular Music (CPM) production, its use may differ.</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Genre-Specific Challenges:</a:t>
            </a:r>
            <a:r>
              <a:rPr lang="en-GB" sz="1200">
                <a:solidFill>
                  <a:srgbClr val="FFFFFF"/>
                </a:solidFill>
              </a:rPr>
              <a:t> The use of MIDI in CPM may vary based on genres, especially those with electronically designed sounds and samples. </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Diverse Musical Styles:</a:t>
            </a:r>
            <a:r>
              <a:rPr lang="en-GB" sz="1200">
                <a:solidFill>
                  <a:srgbClr val="FFFFFF"/>
                </a:solidFill>
              </a:rPr>
              <a:t> Traditional music analysis categories may not neatly apply to all musical styles, such as rap and electronic genres. </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2"/>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Implications for AI Technology </a:t>
            </a:r>
            <a:endParaRPr/>
          </a:p>
        </p:txBody>
      </p:sp>
      <p:sp>
        <p:nvSpPr>
          <p:cNvPr id="263" name="Google Shape;263;p22"/>
          <p:cNvSpPr txBox="1"/>
          <p:nvPr>
            <p:ph idx="1" type="body"/>
          </p:nvPr>
        </p:nvSpPr>
        <p:spPr>
          <a:xfrm>
            <a:off x="817675" y="1455950"/>
            <a:ext cx="4146600" cy="36369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Challenges in Traditional Views:</a:t>
            </a:r>
            <a:r>
              <a:rPr lang="en-GB" sz="1200">
                <a:solidFill>
                  <a:srgbClr val="FFFFFF"/>
                </a:solidFill>
              </a:rPr>
              <a:t> Traditional perspectives in deep learning for music generation often emphasize symbolic representations and a linear view of music production.</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Awareness of Limitations:</a:t>
            </a:r>
            <a:r>
              <a:rPr lang="en-GB" sz="1200">
                <a:solidFill>
                  <a:srgbClr val="FFFFFF"/>
                </a:solidFill>
              </a:rPr>
              <a:t>  Recent efforts have recognized limitations in such assumptions, acknowledging the need for a broader view of music production, especially in contemporary art music genres.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Utility of AI Music Tools:</a:t>
            </a:r>
            <a:r>
              <a:rPr lang="en-GB" sz="1200">
                <a:solidFill>
                  <a:srgbClr val="FFFFFF"/>
                </a:solidFill>
              </a:rPr>
              <a:t>  The arguments don't question the utility of existing AI music tools, such as piano-roll-based modeling approaches. These tools have demonstrated their effectiveness in various aspects of music generation.</a:t>
            </a:r>
            <a:endParaRPr sz="1200">
              <a:solidFill>
                <a:srgbClr val="FFFFFF"/>
              </a:solidFill>
            </a:endParaRPr>
          </a:p>
        </p:txBody>
      </p:sp>
      <p:sp>
        <p:nvSpPr>
          <p:cNvPr id="264" name="Google Shape;264;p22"/>
          <p:cNvSpPr txBox="1"/>
          <p:nvPr>
            <p:ph idx="1" type="body"/>
          </p:nvPr>
        </p:nvSpPr>
        <p:spPr>
          <a:xfrm>
            <a:off x="4900200" y="1455950"/>
            <a:ext cx="40125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Designing AI Tools for In-Studio Composition: </a:t>
            </a:r>
            <a:r>
              <a:rPr lang="en-GB" sz="1200">
                <a:solidFill>
                  <a:srgbClr val="FFFFFF"/>
                </a:solidFill>
              </a:rPr>
              <a:t> To support a wider range of in-studio composition activities, AI tools should handle various types of information, including audio. This enables a more comprehensive interaction between AI tools and the artist's digital audio workstation </a:t>
            </a:r>
            <a:r>
              <a:rPr lang="en-GB" sz="1200">
                <a:solidFill>
                  <a:srgbClr val="FFFFFF"/>
                </a:solidFill>
              </a:rPr>
              <a:t>(DAW).</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Benefits of Audio-Based AI Tools: </a:t>
            </a:r>
            <a:r>
              <a:rPr lang="en-GB" sz="1200">
                <a:solidFill>
                  <a:srgbClr val="FFFFFF"/>
                </a:solidFill>
              </a:rPr>
              <a:t> Audio-based AI tools expose the sonic qualities that are not represented by MIDI, allowing artists to interact with AI models beyond explicit controls. </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Challenges and Solutions: </a:t>
            </a:r>
            <a:r>
              <a:rPr lang="en-GB" sz="1200">
                <a:solidFill>
                  <a:srgbClr val="FFFFFF"/>
                </a:solidFill>
              </a:rPr>
              <a:t> While audio-based AI tools pose challenges related to computational resources and long-range dependencies, recent systems like Jukebox demonstrate their feasibility. </a:t>
            </a:r>
            <a:endParaRPr sz="1200">
              <a:solidFill>
                <a:srgbClr val="FFFFFF"/>
              </a:solidFill>
            </a:endParaRPr>
          </a:p>
          <a:p>
            <a:pPr indent="0" lvl="0" marL="0" rtl="0" algn="just">
              <a:spcBef>
                <a:spcPts val="1600"/>
              </a:spcBef>
              <a:spcAft>
                <a:spcPts val="0"/>
              </a:spcAft>
              <a:buNone/>
            </a:pPr>
            <a:r>
              <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3"/>
          <p:cNvSpPr txBox="1"/>
          <p:nvPr>
            <p:ph type="title"/>
          </p:nvPr>
        </p:nvSpPr>
        <p:spPr>
          <a:xfrm>
            <a:off x="2440500" y="622350"/>
            <a:ext cx="60783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Using AI Tools in Practice</a:t>
            </a:r>
            <a:endParaRPr/>
          </a:p>
        </p:txBody>
      </p:sp>
      <p:sp>
        <p:nvSpPr>
          <p:cNvPr id="270" name="Google Shape;270;p23"/>
          <p:cNvSpPr txBox="1"/>
          <p:nvPr>
            <p:ph idx="1" type="body"/>
          </p:nvPr>
        </p:nvSpPr>
        <p:spPr>
          <a:xfrm>
            <a:off x="1373700" y="2080763"/>
            <a:ext cx="3798900" cy="2415900"/>
          </a:xfrm>
          <a:prstGeom prst="rect">
            <a:avLst/>
          </a:prstGeom>
        </p:spPr>
        <p:txBody>
          <a:bodyPr anchorCtr="0" anchor="t" bIns="91425" lIns="91425" spcFirstLastPara="1" rIns="91425" wrap="square" tIns="91425">
            <a:noAutofit/>
          </a:bodyPr>
          <a:lstStyle/>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Tools used</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Procedure</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Results and discussion</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Interaction and visualization</a:t>
            </a:r>
            <a:endParaRPr b="1" sz="1500">
              <a:solidFill>
                <a:srgbClr val="FFFFFF"/>
              </a:solidFill>
            </a:endParaRPr>
          </a:p>
          <a:p>
            <a:pPr indent="0" lvl="0" marL="457200" rtl="0" algn="l">
              <a:lnSpc>
                <a:spcPct val="200000"/>
              </a:lnSpc>
              <a:spcBef>
                <a:spcPts val="1600"/>
              </a:spcBef>
              <a:spcAft>
                <a:spcPts val="1600"/>
              </a:spcAft>
              <a:buNone/>
            </a:pPr>
            <a:r>
              <a:t/>
            </a:r>
            <a:endParaRPr b="1" sz="1500">
              <a:solidFill>
                <a:srgbClr val="FFFFFF"/>
              </a:solidFill>
            </a:endParaRPr>
          </a:p>
        </p:txBody>
      </p:sp>
      <p:pic>
        <p:nvPicPr>
          <p:cNvPr id="271" name="Google Shape;271;p23"/>
          <p:cNvPicPr preferRelativeResize="0"/>
          <p:nvPr/>
        </p:nvPicPr>
        <p:blipFill>
          <a:blip r:embed="rId3">
            <a:alphaModFix/>
          </a:blip>
          <a:stretch>
            <a:fillRect/>
          </a:stretch>
        </p:blipFill>
        <p:spPr>
          <a:xfrm>
            <a:off x="5427204" y="2646433"/>
            <a:ext cx="3649200" cy="2431500"/>
          </a:xfrm>
          <a:prstGeom prst="snip2DiagRect">
            <a:avLst>
              <a:gd fmla="val 0" name="adj1"/>
              <a:gd fmla="val 16667" name="adj2"/>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4"/>
          <p:cNvSpPr txBox="1"/>
          <p:nvPr>
            <p:ph type="title"/>
          </p:nvPr>
        </p:nvSpPr>
        <p:spPr>
          <a:xfrm>
            <a:off x="1297500" y="6134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 Tools Used</a:t>
            </a:r>
            <a:endParaRPr/>
          </a:p>
        </p:txBody>
      </p:sp>
      <p:sp>
        <p:nvSpPr>
          <p:cNvPr id="277" name="Google Shape;277;p24"/>
          <p:cNvSpPr txBox="1"/>
          <p:nvPr>
            <p:ph idx="1" type="body"/>
          </p:nvPr>
        </p:nvSpPr>
        <p:spPr>
          <a:xfrm>
            <a:off x="1232750" y="1477350"/>
            <a:ext cx="5609700" cy="27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AI Tool Development</a:t>
            </a:r>
            <a:endParaRPr b="1" sz="1400"/>
          </a:p>
          <a:p>
            <a:pPr indent="0" lvl="0" marL="0" rtl="0" algn="l">
              <a:spcBef>
                <a:spcPts val="1600"/>
              </a:spcBef>
              <a:spcAft>
                <a:spcPts val="0"/>
              </a:spcAft>
              <a:buNone/>
            </a:pPr>
            <a:r>
              <a:rPr lang="en-GB"/>
              <a:t>The AI tools provided to artists are recent developments from our research lab. These tools are generally in the form of prototypes, which can be standalone applications, VST plug-ins for digital audio workstations (DAWs), or servers accessible through a web interface.</a:t>
            </a:r>
            <a:endParaRPr/>
          </a:p>
          <a:p>
            <a:pPr indent="0" lvl="0" marL="0" rtl="0" algn="l">
              <a:spcBef>
                <a:spcPts val="1600"/>
              </a:spcBef>
              <a:spcAft>
                <a:spcPts val="0"/>
              </a:spcAft>
              <a:buNone/>
            </a:pPr>
            <a:r>
              <a:rPr b="1" lang="en-GB" sz="1400"/>
              <a:t>Tool Variety</a:t>
            </a:r>
            <a:endParaRPr b="1" sz="1400"/>
          </a:p>
          <a:p>
            <a:pPr indent="0" lvl="0" marL="0" rtl="0" algn="l">
              <a:spcBef>
                <a:spcPts val="1600"/>
              </a:spcBef>
              <a:spcAft>
                <a:spcPts val="0"/>
              </a:spcAft>
              <a:buNone/>
            </a:pPr>
            <a:r>
              <a:rPr lang="en-GB"/>
              <a:t>These AI tools cover various aspects of the music production process, including sound design, mixing, equalization, and the generation of melodic and rhythmic material. They are designed to work with audio representations as input data, and depending on the tool, the output can be audio, MIDI, or both.</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sz="1200">
              <a:solidFill>
                <a:srgbClr val="FFFFFF"/>
              </a:solidFill>
            </a:endParaRPr>
          </a:p>
        </p:txBody>
      </p:sp>
      <p:pic>
        <p:nvPicPr>
          <p:cNvPr id="278" name="Google Shape;278;p24"/>
          <p:cNvPicPr preferRelativeResize="0"/>
          <p:nvPr/>
        </p:nvPicPr>
        <p:blipFill>
          <a:blip r:embed="rId3">
            <a:alphaModFix/>
          </a:blip>
          <a:stretch>
            <a:fillRect/>
          </a:stretch>
        </p:blipFill>
        <p:spPr>
          <a:xfrm rot="10800000">
            <a:off x="3448800" y="-50"/>
            <a:ext cx="5695200" cy="3163800"/>
          </a:xfrm>
          <a:prstGeom prst="rtTriangl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5"/>
          <p:cNvSpPr txBox="1"/>
          <p:nvPr>
            <p:ph type="title"/>
          </p:nvPr>
        </p:nvSpPr>
        <p:spPr>
          <a:xfrm>
            <a:off x="1297500" y="6134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 Tools Used</a:t>
            </a:r>
            <a:endParaRPr/>
          </a:p>
        </p:txBody>
      </p:sp>
      <p:sp>
        <p:nvSpPr>
          <p:cNvPr id="284" name="Google Shape;284;p25"/>
          <p:cNvSpPr txBox="1"/>
          <p:nvPr>
            <p:ph idx="1" type="body"/>
          </p:nvPr>
        </p:nvSpPr>
        <p:spPr>
          <a:xfrm>
            <a:off x="1002473" y="1780650"/>
            <a:ext cx="6690300" cy="2270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400"/>
              <a:t>Tool Descriptions</a:t>
            </a:r>
            <a:endParaRPr/>
          </a:p>
          <a:p>
            <a:pPr indent="-311150" lvl="0" marL="457200" rtl="0" algn="l">
              <a:lnSpc>
                <a:spcPct val="150000"/>
              </a:lnSpc>
              <a:spcBef>
                <a:spcPts val="1600"/>
              </a:spcBef>
              <a:spcAft>
                <a:spcPts val="0"/>
              </a:spcAft>
              <a:buSzPts val="1300"/>
              <a:buChar char="●"/>
            </a:pPr>
            <a:r>
              <a:rPr b="1" lang="en-GB"/>
              <a:t>Notono</a:t>
            </a:r>
            <a:endParaRPr b="1"/>
          </a:p>
          <a:p>
            <a:pPr indent="-311150" lvl="0" marL="457200" rtl="0" algn="l">
              <a:lnSpc>
                <a:spcPct val="150000"/>
              </a:lnSpc>
              <a:spcBef>
                <a:spcPts val="0"/>
              </a:spcBef>
              <a:spcAft>
                <a:spcPts val="0"/>
              </a:spcAft>
              <a:buSzPts val="1300"/>
              <a:buChar char="●"/>
            </a:pPr>
            <a:r>
              <a:rPr b="1" lang="en-GB"/>
              <a:t>Planet Drums, DrumGAN, Impact Drums</a:t>
            </a:r>
            <a:endParaRPr b="1"/>
          </a:p>
          <a:p>
            <a:pPr indent="-311150" lvl="0" marL="457200" rtl="0" algn="l">
              <a:lnSpc>
                <a:spcPct val="150000"/>
              </a:lnSpc>
              <a:spcBef>
                <a:spcPts val="0"/>
              </a:spcBef>
              <a:spcAft>
                <a:spcPts val="0"/>
              </a:spcAft>
              <a:buSzPts val="1300"/>
              <a:buChar char="●"/>
            </a:pPr>
            <a:r>
              <a:rPr b="1" lang="en-GB"/>
              <a:t>DrumNet</a:t>
            </a:r>
            <a:endParaRPr/>
          </a:p>
          <a:p>
            <a:pPr indent="-311150" lvl="0" marL="457200" rtl="0" algn="l">
              <a:lnSpc>
                <a:spcPct val="150000"/>
              </a:lnSpc>
              <a:spcBef>
                <a:spcPts val="0"/>
              </a:spcBef>
              <a:spcAft>
                <a:spcPts val="0"/>
              </a:spcAft>
              <a:buSzPts val="1300"/>
              <a:buChar char="●"/>
            </a:pPr>
            <a:r>
              <a:rPr b="1" lang="en-GB"/>
              <a:t>BassNet, LeadNet</a:t>
            </a:r>
            <a:endParaRPr/>
          </a:p>
          <a:p>
            <a:pPr indent="-311150" lvl="0" marL="457200" rtl="0" algn="l">
              <a:lnSpc>
                <a:spcPct val="150000"/>
              </a:lnSpc>
              <a:spcBef>
                <a:spcPts val="0"/>
              </a:spcBef>
              <a:spcAft>
                <a:spcPts val="0"/>
              </a:spcAft>
              <a:buSzPts val="1300"/>
              <a:buChar char="●"/>
            </a:pPr>
            <a:r>
              <a:rPr b="1" lang="en-GB"/>
              <a:t>ResonanceEQ, ProfileEQ</a:t>
            </a:r>
            <a:endParaRPr b="1"/>
          </a:p>
        </p:txBody>
      </p:sp>
      <p:pic>
        <p:nvPicPr>
          <p:cNvPr id="285" name="Google Shape;285;p25"/>
          <p:cNvPicPr preferRelativeResize="0"/>
          <p:nvPr/>
        </p:nvPicPr>
        <p:blipFill>
          <a:blip r:embed="rId3">
            <a:alphaModFix/>
          </a:blip>
          <a:stretch>
            <a:fillRect/>
          </a:stretch>
        </p:blipFill>
        <p:spPr>
          <a:xfrm rot="10800000">
            <a:off x="3448800" y="-50"/>
            <a:ext cx="5695200" cy="3163800"/>
          </a:xfrm>
          <a:prstGeom prst="rtTriangl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